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</p:sldMasterIdLst>
  <p:notesMasterIdLst>
    <p:notesMasterId r:id="rId13"/>
  </p:notesMasterIdLst>
  <p:sldIdLst>
    <p:sldId id="256" r:id="rId2"/>
    <p:sldId id="258" r:id="rId3"/>
    <p:sldId id="260" r:id="rId4"/>
    <p:sldId id="280" r:id="rId5"/>
    <p:sldId id="275" r:id="rId6"/>
    <p:sldId id="264" r:id="rId7"/>
    <p:sldId id="263" r:id="rId8"/>
    <p:sldId id="285" r:id="rId9"/>
    <p:sldId id="269" r:id="rId10"/>
    <p:sldId id="281" r:id="rId11"/>
    <p:sldId id="279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63D"/>
    <a:srgbClr val="76BED8"/>
    <a:srgbClr val="55AFCF"/>
    <a:srgbClr val="3366FF"/>
    <a:srgbClr val="182A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B375C0D8-1354-4F08-8883-A5C268181480}">
  <a:tblStyle styleId="{B375C0D8-1354-4F08-8883-A5C2681814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946" y="-25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544252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182A2E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76778" y="1610825"/>
            <a:ext cx="63468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295200" y="1034400"/>
            <a:ext cx="574500" cy="5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176778" y="1704600"/>
            <a:ext cx="64194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Font typeface="Montserrat"/>
              <a:buChar char="∎"/>
              <a:defRPr sz="30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Char char="□"/>
              <a:defRPr sz="3000" b="1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Char char="▪"/>
              <a:defRPr sz="3000" b="1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Char char="▫"/>
              <a:defRPr sz="3000" b="1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Char char="▫"/>
              <a:defRPr sz="3000" b="1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Char char="▫"/>
              <a:defRPr sz="3000" b="1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Char char="▫"/>
              <a:defRPr sz="3000" b="1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Char char="▫"/>
              <a:defRPr sz="3000" b="1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Char char="▫"/>
              <a:defRPr sz="30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1295200" y="1034400"/>
            <a:ext cx="574500" cy="574500"/>
          </a:xfrm>
          <a:prstGeom prst="rect">
            <a:avLst/>
          </a:prstGeom>
          <a:solidFill>
            <a:srgbClr val="182A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1434146" y="1219732"/>
            <a:ext cx="296600" cy="2038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"/>
              </a:rPr>
              <a:t>“</a:t>
            </a: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51611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164100" y="1608900"/>
            <a:ext cx="6815700" cy="192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64100" y="2774575"/>
            <a:ext cx="3308100" cy="215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∎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□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671601" y="2774575"/>
            <a:ext cx="3308100" cy="215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∎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□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1295200" y="1034400"/>
            <a:ext cx="574500" cy="574500"/>
          </a:xfrm>
          <a:prstGeom prst="rect">
            <a:avLst/>
          </a:prstGeom>
          <a:solidFill>
            <a:srgbClr val="182A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51611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164100" y="1608900"/>
            <a:ext cx="6815700" cy="192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164000" y="2931400"/>
            <a:ext cx="2196900" cy="199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∎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▪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473455" y="2931400"/>
            <a:ext cx="2196900" cy="199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∎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▪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782910" y="2931400"/>
            <a:ext cx="2196900" cy="199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∎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▪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/>
          <p:nvPr/>
        </p:nvSpPr>
        <p:spPr>
          <a:xfrm>
            <a:off x="1295200" y="1034400"/>
            <a:ext cx="574500" cy="574500"/>
          </a:xfrm>
          <a:prstGeom prst="rect">
            <a:avLst/>
          </a:prstGeom>
          <a:solidFill>
            <a:srgbClr val="182A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51611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164100" y="1608900"/>
            <a:ext cx="6815700" cy="192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/>
          <p:nvPr/>
        </p:nvSpPr>
        <p:spPr>
          <a:xfrm>
            <a:off x="1295200" y="1034400"/>
            <a:ext cx="574500" cy="574500"/>
          </a:xfrm>
          <a:prstGeom prst="rect">
            <a:avLst/>
          </a:prstGeom>
          <a:solidFill>
            <a:srgbClr val="182A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51611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51611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0C2D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64100" y="1608900"/>
            <a:ext cx="6815700" cy="19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64100" y="3105148"/>
            <a:ext cx="6815700" cy="13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∎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□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▪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1611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авоъгълник 9"/>
          <p:cNvSpPr/>
          <p:nvPr/>
        </p:nvSpPr>
        <p:spPr>
          <a:xfrm>
            <a:off x="17944" y="-2996"/>
            <a:ext cx="9144000" cy="51435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Правоъгълник 2"/>
          <p:cNvSpPr/>
          <p:nvPr/>
        </p:nvSpPr>
        <p:spPr>
          <a:xfrm>
            <a:off x="0" y="-2996"/>
            <a:ext cx="9144000" cy="5143500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stretch>
              <a:fillRect t="-38000" b="-6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err="1" smtClean="0">
                <a:latin typeface="Good Times" pitchFamily="2" charset="0"/>
              </a:rPr>
              <a:t>DoMy</a:t>
            </a:r>
            <a:r>
              <a:rPr lang="en-US" sz="6000" dirty="0" smtClean="0">
                <a:latin typeface="Good Times" pitchFamily="2" charset="0"/>
              </a:rPr>
              <a:t> Best</a:t>
            </a:r>
            <a:endParaRPr lang="en-US" sz="6000" dirty="0">
              <a:latin typeface="Good Times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4011910"/>
            <a:ext cx="6624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0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itchFamily="34" charset="0"/>
              </a:rPr>
              <a:t>Ревитализираната</a:t>
            </a:r>
            <a:r>
              <a:rPr lang="bg-BG" sz="2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itchFamily="34" charset="0"/>
              </a:rPr>
              <a:t> културна визитка на София</a:t>
            </a:r>
            <a:endParaRPr lang="en-US" sz="2000" dirty="0">
              <a:solidFill>
                <a:schemeClr val="accent1">
                  <a:lumMod val="60000"/>
                  <a:lumOff val="4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9" name="Блоксхема: данни 8"/>
          <p:cNvSpPr/>
          <p:nvPr/>
        </p:nvSpPr>
        <p:spPr>
          <a:xfrm rot="2032404">
            <a:off x="-3482003" y="2815390"/>
            <a:ext cx="18000000" cy="236465"/>
          </a:xfrm>
          <a:prstGeom prst="flowChartInputOutput">
            <a:avLst/>
          </a:prstGeom>
          <a:solidFill>
            <a:srgbClr val="76BE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13" name="Блоксхема: данни 12"/>
          <p:cNvSpPr/>
          <p:nvPr/>
        </p:nvSpPr>
        <p:spPr>
          <a:xfrm rot="2032404">
            <a:off x="-2920853" y="2450522"/>
            <a:ext cx="14400000" cy="236465"/>
          </a:xfrm>
          <a:prstGeom prst="flowChartInputOutput">
            <a:avLst/>
          </a:prstGeom>
          <a:solidFill>
            <a:srgbClr val="76BE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9" grpId="1" animBg="1"/>
      <p:bldP spid="13" grpId="0" animBg="1"/>
      <p:bldP spid="13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авоъгълник 4"/>
          <p:cNvSpPr/>
          <p:nvPr/>
        </p:nvSpPr>
        <p:spPr>
          <a:xfrm>
            <a:off x="0" y="-11018"/>
            <a:ext cx="9144000" cy="514350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 t="-38000" b="-6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4294967295"/>
          </p:nvPr>
        </p:nvSpPr>
        <p:spPr>
          <a:xfrm>
            <a:off x="755576" y="411510"/>
            <a:ext cx="6412800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bg-BG" sz="3600" b="1" dirty="0" smtClean="0">
                <a:solidFill>
                  <a:schemeClr val="bg1"/>
                </a:solidFill>
                <a:latin typeface="Century Gothic" pitchFamily="34" charset="0"/>
              </a:rPr>
              <a:t>Нашият невероятен екип</a:t>
            </a:r>
            <a:endParaRPr sz="3600" b="1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Правоъгълник 1"/>
          <p:cNvSpPr/>
          <p:nvPr/>
        </p:nvSpPr>
        <p:spPr>
          <a:xfrm rot="16200000">
            <a:off x="899591" y="1492570"/>
            <a:ext cx="1656184" cy="1656184"/>
          </a:xfrm>
          <a:prstGeom prst="rect">
            <a:avLst/>
          </a:prstGeom>
          <a:blipFill dpi="0" rotWithShape="1">
            <a:blip r:embed="rId4"/>
            <a:srcRect/>
            <a:stretch>
              <a:fillRect l="-8000" r="-19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Правоъгълник 6"/>
          <p:cNvSpPr/>
          <p:nvPr/>
        </p:nvSpPr>
        <p:spPr>
          <a:xfrm>
            <a:off x="899592" y="3292770"/>
            <a:ext cx="1656184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1800" b="1" dirty="0" smtClean="0">
                <a:solidFill>
                  <a:schemeClr val="bg1"/>
                </a:solidFill>
                <a:latin typeface="Century Gothic" pitchFamily="34" charset="0"/>
              </a:rPr>
              <a:t>Георги</a:t>
            </a:r>
          </a:p>
          <a:p>
            <a:pPr algn="ctr"/>
            <a:r>
              <a:rPr lang="bg-BG" sz="1800" b="1" dirty="0" smtClean="0">
                <a:solidFill>
                  <a:schemeClr val="bg1"/>
                </a:solidFill>
                <a:latin typeface="Century Gothic" pitchFamily="34" charset="0"/>
              </a:rPr>
              <a:t>Мутафчиев</a:t>
            </a:r>
            <a:endParaRPr lang="en-US" sz="1800" b="1" dirty="0" smtClean="0">
              <a:solidFill>
                <a:schemeClr val="bg1"/>
              </a:solidFill>
              <a:latin typeface="Century Gothic" pitchFamily="34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Century Gothic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entury Gothic" pitchFamily="34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Century Gothic" pitchFamily="34" charset="0"/>
              </a:rPr>
            </a:br>
            <a:endParaRPr lang="en-US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8" name="Правоъгълник 7"/>
          <p:cNvSpPr/>
          <p:nvPr/>
        </p:nvSpPr>
        <p:spPr>
          <a:xfrm rot="16200000">
            <a:off x="6516216" y="1503432"/>
            <a:ext cx="1656184" cy="1656184"/>
          </a:xfrm>
          <a:prstGeom prst="rect">
            <a:avLst/>
          </a:prstGeom>
          <a:blipFill dpi="0" rotWithShape="1">
            <a:blip r:embed="rId5"/>
            <a:srcRect/>
            <a:stretch>
              <a:fillRect l="-8000" r="-19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Правоъгълник 8"/>
          <p:cNvSpPr/>
          <p:nvPr/>
        </p:nvSpPr>
        <p:spPr>
          <a:xfrm>
            <a:off x="2774111" y="3292770"/>
            <a:ext cx="1656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1800" b="1" dirty="0" smtClean="0">
                <a:solidFill>
                  <a:schemeClr val="bg1"/>
                </a:solidFill>
                <a:latin typeface="Century Gothic" pitchFamily="34" charset="0"/>
              </a:rPr>
              <a:t>Александър</a:t>
            </a:r>
          </a:p>
          <a:p>
            <a:pPr algn="ctr"/>
            <a:r>
              <a:rPr lang="bg-BG" sz="1800" b="1" dirty="0" err="1" smtClean="0">
                <a:solidFill>
                  <a:schemeClr val="bg1"/>
                </a:solidFill>
                <a:latin typeface="Century Gothic" pitchFamily="34" charset="0"/>
              </a:rPr>
              <a:t>Карасански</a:t>
            </a:r>
            <a:endParaRPr lang="en-US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10" name="Правоъгълник 9"/>
          <p:cNvSpPr/>
          <p:nvPr/>
        </p:nvSpPr>
        <p:spPr>
          <a:xfrm rot="16200000">
            <a:off x="4644007" y="1503432"/>
            <a:ext cx="1656184" cy="1656184"/>
          </a:xfrm>
          <a:prstGeom prst="rect">
            <a:avLst/>
          </a:prstGeom>
          <a:blipFill dpi="0" rotWithShape="1">
            <a:blip r:embed="rId6"/>
            <a:srcRect/>
            <a:stretch>
              <a:fillRect l="-8000" r="-19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Правоъгълник 10"/>
          <p:cNvSpPr/>
          <p:nvPr/>
        </p:nvSpPr>
        <p:spPr>
          <a:xfrm>
            <a:off x="4644008" y="3303632"/>
            <a:ext cx="1656184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1800" b="1" dirty="0" smtClean="0">
                <a:solidFill>
                  <a:schemeClr val="bg1"/>
                </a:solidFill>
                <a:latin typeface="Century Gothic" pitchFamily="34" charset="0"/>
              </a:rPr>
              <a:t>Васил</a:t>
            </a:r>
            <a:endParaRPr lang="en-US" sz="1800" b="1" dirty="0" smtClean="0">
              <a:solidFill>
                <a:schemeClr val="bg1"/>
              </a:solidFill>
              <a:latin typeface="Century Gothic" pitchFamily="34" charset="0"/>
            </a:endParaRPr>
          </a:p>
          <a:p>
            <a:pPr algn="ctr"/>
            <a:r>
              <a:rPr lang="bg-BG" sz="1800" b="1" dirty="0" smtClean="0">
                <a:solidFill>
                  <a:schemeClr val="bg1"/>
                </a:solidFill>
                <a:latin typeface="Century Gothic" pitchFamily="34" charset="0"/>
              </a:rPr>
              <a:t>Добрев</a:t>
            </a:r>
            <a:endParaRPr lang="en-US" sz="1800" b="1" dirty="0" smtClean="0">
              <a:solidFill>
                <a:schemeClr val="bg1"/>
              </a:solidFill>
              <a:latin typeface="Century Gothic" pitchFamily="34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Century Gothic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entury Gothic" pitchFamily="34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Century Gothic" pitchFamily="34" charset="0"/>
              </a:rPr>
            </a:br>
            <a:endParaRPr lang="en-US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13" name="Правоъгълник 12"/>
          <p:cNvSpPr/>
          <p:nvPr/>
        </p:nvSpPr>
        <p:spPr>
          <a:xfrm>
            <a:off x="6516216" y="3303632"/>
            <a:ext cx="165618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1800" b="1" dirty="0" smtClean="0">
                <a:solidFill>
                  <a:schemeClr val="bg1"/>
                </a:solidFill>
                <a:latin typeface="Century Gothic" pitchFamily="34" charset="0"/>
              </a:rPr>
              <a:t>Борислав</a:t>
            </a:r>
          </a:p>
          <a:p>
            <a:pPr algn="ctr"/>
            <a:r>
              <a:rPr lang="bg-BG" sz="1800" b="1" dirty="0" smtClean="0">
                <a:solidFill>
                  <a:schemeClr val="bg1"/>
                </a:solidFill>
                <a:latin typeface="Century Gothic" pitchFamily="34" charset="0"/>
              </a:rPr>
              <a:t>Стефанов</a:t>
            </a:r>
            <a:endParaRPr lang="en-US" sz="1800" b="1" dirty="0" smtClean="0">
              <a:solidFill>
                <a:schemeClr val="bg1"/>
              </a:solidFill>
              <a:latin typeface="Century Gothic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entury Gothic" pitchFamily="34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Century Gothic" pitchFamily="34" charset="0"/>
              </a:rPr>
            </a:br>
            <a:endParaRPr lang="en-US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14" name="Правоъгълник 13"/>
          <p:cNvSpPr/>
          <p:nvPr/>
        </p:nvSpPr>
        <p:spPr>
          <a:xfrm>
            <a:off x="2774111" y="1492570"/>
            <a:ext cx="1656184" cy="1656184"/>
          </a:xfrm>
          <a:prstGeom prst="rect">
            <a:avLst/>
          </a:prstGeom>
          <a:blipFill dpi="0" rotWithShape="1">
            <a:blip r:embed="rId7"/>
            <a:srcRect/>
            <a:stretch>
              <a:fillRect l="-13000" r="-6000" b="-52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780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uild="p"/>
      <p:bldP spid="2" grpId="0" animBg="1"/>
      <p:bldP spid="7" grpId="0"/>
      <p:bldP spid="8" grpId="0" animBg="1"/>
      <p:bldP spid="9" grpId="0"/>
      <p:bldP spid="10" grpId="0" animBg="1"/>
      <p:bldP spid="11" grpId="0"/>
      <p:bldP spid="13" grpId="0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34" descr="photo-1434030216411-0b793f4b4173.jpg"/>
          <p:cNvPicPr preferRelativeResize="0"/>
          <p:nvPr/>
        </p:nvPicPr>
        <p:blipFill rotWithShape="1">
          <a:blip r:embed="rId3">
            <a:alphaModFix amt="11000"/>
          </a:blip>
          <a:srcRect t="28895" b="1485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4"/>
          <p:cNvSpPr txBox="1">
            <a:spLocks noGrp="1"/>
          </p:cNvSpPr>
          <p:nvPr>
            <p:ph type="ctrTitle" idx="4294967295"/>
          </p:nvPr>
        </p:nvSpPr>
        <p:spPr>
          <a:xfrm>
            <a:off x="179512" y="915566"/>
            <a:ext cx="9544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0000" dirty="0" smtClean="0">
                <a:solidFill>
                  <a:srgbClr val="FFFFFF"/>
                </a:solidFill>
              </a:rPr>
              <a:t>Благодарим</a:t>
            </a:r>
            <a:endParaRPr sz="10000" dirty="0">
              <a:solidFill>
                <a:srgbClr val="FFFFFF"/>
              </a:solidFill>
            </a:endParaRPr>
          </a:p>
        </p:txBody>
      </p:sp>
      <p:sp>
        <p:nvSpPr>
          <p:cNvPr id="325" name="Google Shape;325;p34"/>
          <p:cNvSpPr txBox="1">
            <a:spLocks noGrp="1"/>
          </p:cNvSpPr>
          <p:nvPr>
            <p:ph type="subTitle" idx="4294967295"/>
          </p:nvPr>
        </p:nvSpPr>
        <p:spPr>
          <a:xfrm>
            <a:off x="251520" y="2355726"/>
            <a:ext cx="6912768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bg-BG" sz="3600" b="1" dirty="0" smtClean="0">
                <a:solidFill>
                  <a:srgbClr val="FFFFFF"/>
                </a:solidFill>
              </a:rPr>
              <a:t>За вниманието!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bg-BG" sz="3600" b="1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bg-BG" sz="2800" b="1" dirty="0" smtClean="0">
                <a:solidFill>
                  <a:srgbClr val="FFFFFF"/>
                </a:solidFill>
              </a:rPr>
              <a:t>Имате ли някакви въпроси?</a:t>
            </a:r>
            <a:endParaRPr sz="28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961D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3" descr="photo-1434030216411-0b793f4b4173.jpg"/>
          <p:cNvPicPr preferRelativeResize="0"/>
          <p:nvPr/>
        </p:nvPicPr>
        <p:blipFill rotWithShape="1">
          <a:blip r:embed="rId3">
            <a:alphaModFix amt="15000"/>
          </a:blip>
          <a:srcRect t="28895" b="1485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3"/>
          <p:cNvSpPr txBox="1">
            <a:spLocks noGrp="1"/>
          </p:cNvSpPr>
          <p:nvPr>
            <p:ph type="ctrTitle" idx="4294967295"/>
          </p:nvPr>
        </p:nvSpPr>
        <p:spPr>
          <a:xfrm>
            <a:off x="395536" y="555526"/>
            <a:ext cx="90201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600" dirty="0" smtClean="0">
                <a:solidFill>
                  <a:schemeClr val="bg1"/>
                </a:solidFill>
              </a:rPr>
              <a:t>Идея</a:t>
            </a:r>
            <a:r>
              <a:rPr lang="en-US" sz="16600" dirty="0" smtClean="0">
                <a:solidFill>
                  <a:schemeClr val="bg1"/>
                </a:solidFill>
              </a:rPr>
              <a:t>.</a:t>
            </a:r>
            <a:endParaRPr sz="9600" dirty="0">
              <a:solidFill>
                <a:schemeClr val="bg1"/>
              </a:solidFill>
            </a:endParaRP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4294967295"/>
          </p:nvPr>
        </p:nvSpPr>
        <p:spPr>
          <a:xfrm>
            <a:off x="395536" y="3420000"/>
            <a:ext cx="8352928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bg-BG" sz="2400" b="1" dirty="0" smtClean="0">
                <a:solidFill>
                  <a:schemeClr val="bg1"/>
                </a:solidFill>
              </a:rPr>
              <a:t>Платформа, която ангажира, развива и награждава млади умове.</a:t>
            </a:r>
            <a:endParaRPr lang="bg-BG" sz="2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313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>
            <a:off x="2123728" y="841675"/>
            <a:ext cx="64194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bg-BG" sz="4500" dirty="0" smtClean="0">
                <a:solidFill>
                  <a:schemeClr val="bg1"/>
                </a:solidFill>
              </a:rPr>
              <a:t>Пробле</a:t>
            </a:r>
            <a:r>
              <a:rPr lang="bg-BG" sz="4500" dirty="0">
                <a:solidFill>
                  <a:schemeClr val="bg1"/>
                </a:solidFill>
              </a:rPr>
              <a:t>м</a:t>
            </a:r>
            <a:endParaRPr sz="45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03648" y="1182928"/>
            <a:ext cx="360040" cy="308702"/>
          </a:xfrm>
          <a:prstGeom prst="rect">
            <a:avLst/>
          </a:prstGeom>
          <a:solidFill>
            <a:srgbClr val="182A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oogle Shape;95;p16"/>
          <p:cNvGrpSpPr/>
          <p:nvPr/>
        </p:nvGrpSpPr>
        <p:grpSpPr>
          <a:xfrm>
            <a:off x="1403648" y="1125193"/>
            <a:ext cx="366458" cy="366437"/>
            <a:chOff x="1923675" y="1633650"/>
            <a:chExt cx="436000" cy="435975"/>
          </a:xfrm>
        </p:grpSpPr>
        <p:sp>
          <p:nvSpPr>
            <p:cNvPr id="7" name="Google Shape;96;p16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7;p16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8;p16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9;p16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0;p16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1;p16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Правоъгълник 2"/>
          <p:cNvSpPr/>
          <p:nvPr/>
        </p:nvSpPr>
        <p:spPr>
          <a:xfrm>
            <a:off x="1195661" y="1923678"/>
            <a:ext cx="6400675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sz="2500" b="1" dirty="0" smtClean="0">
                <a:solidFill>
                  <a:schemeClr val="bg1"/>
                </a:solidFill>
              </a:rPr>
              <a:t>Много млади остават не</a:t>
            </a:r>
            <a:r>
              <a:rPr lang="bg-BG" sz="2500" b="1" dirty="0" smtClean="0">
                <a:solidFill>
                  <a:schemeClr val="bg1"/>
                </a:solidFill>
              </a:rPr>
              <a:t>ангажирани, неориентирани, не информирани и не социално подготвени за света.</a:t>
            </a:r>
            <a:endParaRPr lang="en-US" sz="2500" b="1" dirty="0" smtClean="0">
              <a:solidFill>
                <a:schemeClr val="bg1"/>
              </a:solidFill>
            </a:endParaRPr>
          </a:p>
          <a:p>
            <a:r>
              <a:rPr lang="en-US" sz="2500" b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/>
            </a:r>
            <a:br>
              <a:rPr lang="en-US" sz="2500" b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</a:br>
            <a:endParaRPr lang="en-US" sz="25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Правоъгълник 4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2B82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"/>
          <p:cNvSpPr/>
          <p:nvPr/>
        </p:nvSpPr>
        <p:spPr>
          <a:xfrm>
            <a:off x="-108520" y="-27409"/>
            <a:ext cx="9361040" cy="5328592"/>
          </a:xfrm>
          <a:prstGeom prst="rect">
            <a:avLst/>
          </a:prstGeom>
          <a:blipFill dpi="0" rotWithShape="1"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Google Shape;107;p17"/>
          <p:cNvSpPr txBox="1">
            <a:spLocks noGrp="1"/>
          </p:cNvSpPr>
          <p:nvPr>
            <p:ph type="ctrTitle" idx="4294967295"/>
          </p:nvPr>
        </p:nvSpPr>
        <p:spPr>
          <a:xfrm>
            <a:off x="179512" y="1103993"/>
            <a:ext cx="5149200" cy="26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8800" dirty="0" smtClean="0">
                <a:solidFill>
                  <a:schemeClr val="bg1"/>
                </a:solidFill>
              </a:rPr>
              <a:t>Решение</a:t>
            </a:r>
            <a:endParaRPr sz="8800" dirty="0">
              <a:solidFill>
                <a:schemeClr val="bg1"/>
              </a:solidFill>
            </a:endParaRPr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4294967295"/>
          </p:nvPr>
        </p:nvSpPr>
        <p:spPr>
          <a:xfrm>
            <a:off x="467544" y="2636887"/>
            <a:ext cx="294962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bg-BG" dirty="0" smtClean="0">
                <a:solidFill>
                  <a:schemeClr val="bg1"/>
                </a:solidFill>
                <a:latin typeface="Century Gothic" pitchFamily="34" charset="0"/>
              </a:rPr>
              <a:t>Развиване на мирогледа, чрез генериране на перфектен индивидуален план.</a:t>
            </a:r>
            <a:endParaRPr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109" name="Google Shape;109;p17"/>
          <p:cNvSpPr txBox="1">
            <a:spLocks noGrp="1"/>
          </p:cNvSpPr>
          <p:nvPr>
            <p:ph type="ctrTitle" idx="4294967295"/>
          </p:nvPr>
        </p:nvSpPr>
        <p:spPr>
          <a:xfrm>
            <a:off x="-612576" y="2410343"/>
            <a:ext cx="9538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 smtClean="0">
                <a:solidFill>
                  <a:schemeClr val="bg1"/>
                </a:solidFill>
              </a:rPr>
              <a:t>SOLUTION</a:t>
            </a:r>
            <a:endParaRPr sz="8000" dirty="0">
              <a:solidFill>
                <a:schemeClr val="bg1"/>
              </a:solidFill>
            </a:endParaRPr>
          </a:p>
        </p:txBody>
      </p:sp>
      <p:sp>
        <p:nvSpPr>
          <p:cNvPr id="118" name="Google Shape;118;p17"/>
          <p:cNvSpPr txBox="1">
            <a:spLocks noGrp="1"/>
          </p:cNvSpPr>
          <p:nvPr>
            <p:ph type="sldNum" idx="12"/>
          </p:nvPr>
        </p:nvSpPr>
        <p:spPr>
          <a:xfrm>
            <a:off x="851611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dirty="0"/>
          </a:p>
        </p:txBody>
      </p:sp>
      <p:grpSp>
        <p:nvGrpSpPr>
          <p:cNvPr id="14" name="Google Shape;248;p27"/>
          <p:cNvGrpSpPr/>
          <p:nvPr/>
        </p:nvGrpSpPr>
        <p:grpSpPr>
          <a:xfrm>
            <a:off x="6372200" y="1050673"/>
            <a:ext cx="953901" cy="1512343"/>
            <a:chOff x="6718575" y="2318625"/>
            <a:chExt cx="256950" cy="407375"/>
          </a:xfrm>
          <a:solidFill>
            <a:schemeClr val="bg1"/>
          </a:solidFill>
        </p:grpSpPr>
        <p:sp>
          <p:nvSpPr>
            <p:cNvPr id="15" name="Google Shape;249;p2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50;p2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51;p2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52;p2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53;p2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54;p2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55;p2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56;p2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28163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8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/>
      <p:bldP spid="108" grpId="0" build="p"/>
      <p:bldP spid="10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3D">
            <a:alpha val="76000"/>
          </a:srgbClr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Google Shape;282;p30"/>
          <p:cNvSpPr txBox="1">
            <a:spLocks noGrp="1"/>
          </p:cNvSpPr>
          <p:nvPr>
            <p:ph type="body" idx="4294967295"/>
          </p:nvPr>
        </p:nvSpPr>
        <p:spPr>
          <a:xfrm>
            <a:off x="1164100" y="3067050"/>
            <a:ext cx="2989976" cy="16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bg1"/>
                </a:solidFill>
              </a:rPr>
              <a:t>DoMy</a:t>
            </a:r>
            <a:r>
              <a:rPr lang="en-US" dirty="0" smtClean="0">
                <a:solidFill>
                  <a:schemeClr val="bg1"/>
                </a:solidFill>
              </a:rPr>
              <a:t> Best.</a:t>
            </a:r>
            <a:endParaRPr lang="en" dirty="0" smtClean="0">
              <a:solidFill>
                <a:schemeClr val="bg1"/>
              </a:solidFill>
            </a:endParaRPr>
          </a:p>
        </p:txBody>
      </p:sp>
      <p:sp>
        <p:nvSpPr>
          <p:cNvPr id="284" name="Google Shape;284;p30"/>
          <p:cNvSpPr txBox="1">
            <a:spLocks noGrp="1"/>
          </p:cNvSpPr>
          <p:nvPr>
            <p:ph type="title"/>
          </p:nvPr>
        </p:nvSpPr>
        <p:spPr>
          <a:xfrm>
            <a:off x="1164100" y="1608900"/>
            <a:ext cx="3446100" cy="19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800" dirty="0" smtClean="0">
                <a:solidFill>
                  <a:schemeClr val="bg1"/>
                </a:solidFill>
              </a:rPr>
              <a:t>Кратко</a:t>
            </a:r>
            <a:br>
              <a:rPr lang="bg-BG" sz="4800" dirty="0" smtClean="0">
                <a:solidFill>
                  <a:schemeClr val="bg1"/>
                </a:solidFill>
              </a:rPr>
            </a:br>
            <a:r>
              <a:rPr lang="bg-BG" sz="4800" dirty="0" smtClean="0">
                <a:solidFill>
                  <a:schemeClr val="bg1"/>
                </a:solidFill>
              </a:rPr>
              <a:t>ДЕМО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285" name="Google Shape;285;p30"/>
          <p:cNvSpPr/>
          <p:nvPr/>
        </p:nvSpPr>
        <p:spPr>
          <a:xfrm>
            <a:off x="1449180" y="1103235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Картина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552" y="1432376"/>
            <a:ext cx="4608512" cy="22787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4DB6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1164100" y="1608900"/>
            <a:ext cx="6815700" cy="19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>
                <a:solidFill>
                  <a:schemeClr val="bg1"/>
                </a:solidFill>
              </a:rPr>
              <a:t>Целева група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050" name="Picture 2" descr="C:\Users\PC\Desktop\custom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756" y="1131590"/>
            <a:ext cx="432000" cy="4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Групиране 1"/>
          <p:cNvGrpSpPr/>
          <p:nvPr/>
        </p:nvGrpSpPr>
        <p:grpSpPr>
          <a:xfrm>
            <a:off x="1369756" y="2787774"/>
            <a:ext cx="4855074" cy="1792500"/>
            <a:chOff x="3597658" y="235340"/>
            <a:chExt cx="4855074" cy="1792500"/>
          </a:xfrm>
        </p:grpSpPr>
        <p:sp>
          <p:nvSpPr>
            <p:cNvPr id="8" name="Google Shape;167;p22"/>
            <p:cNvSpPr/>
            <p:nvPr/>
          </p:nvSpPr>
          <p:spPr>
            <a:xfrm>
              <a:off x="5128945" y="235340"/>
              <a:ext cx="1792500" cy="1792500"/>
            </a:xfrm>
            <a:prstGeom prst="ellipse">
              <a:avLst/>
            </a:prstGeom>
            <a:noFill/>
            <a:ln w="114300" cap="flat" cmpd="sng">
              <a:solidFill>
                <a:srgbClr val="182A2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ru-RU" dirty="0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кандидат-</a:t>
              </a:r>
              <a:r>
                <a:rPr lang="ru-RU" dirty="0" err="1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студенти</a:t>
              </a:r>
              <a:endParaRPr lang="ru-RU" dirty="0">
                <a:solidFill>
                  <a:schemeClr val="bg1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  <p:sp>
          <p:nvSpPr>
            <p:cNvPr id="9" name="Google Shape;168;p22"/>
            <p:cNvSpPr/>
            <p:nvPr/>
          </p:nvSpPr>
          <p:spPr>
            <a:xfrm>
              <a:off x="3597658" y="235340"/>
              <a:ext cx="1792500" cy="1792500"/>
            </a:xfrm>
            <a:prstGeom prst="ellipse">
              <a:avLst/>
            </a:prstGeom>
            <a:noFill/>
            <a:ln w="114300" cap="flat" cmpd="sng">
              <a:solidFill>
                <a:srgbClr val="182A2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ru-RU" dirty="0" err="1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ученици</a:t>
              </a:r>
              <a:r>
                <a:rPr lang="ru-RU" dirty="0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и </a:t>
              </a:r>
              <a:r>
                <a:rPr lang="ru-RU" dirty="0" err="1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студенти</a:t>
              </a:r>
              <a:r>
                <a:rPr lang="ru-RU" dirty="0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на </a:t>
              </a:r>
              <a:r>
                <a:rPr lang="ru-RU" dirty="0" err="1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възраст</a:t>
              </a:r>
              <a:r>
                <a:rPr lang="ru-RU" dirty="0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до 25 </a:t>
              </a:r>
              <a:r>
                <a:rPr lang="ru-RU" dirty="0" err="1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години</a:t>
              </a:r>
              <a:r>
                <a:rPr lang="ru-RU" dirty="0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</a:t>
              </a:r>
            </a:p>
          </p:txBody>
        </p:sp>
        <p:sp>
          <p:nvSpPr>
            <p:cNvPr id="10" name="Google Shape;169;p22"/>
            <p:cNvSpPr/>
            <p:nvPr/>
          </p:nvSpPr>
          <p:spPr>
            <a:xfrm>
              <a:off x="6660232" y="235340"/>
              <a:ext cx="1792500" cy="1792500"/>
            </a:xfrm>
            <a:prstGeom prst="ellipse">
              <a:avLst/>
            </a:prstGeom>
            <a:noFill/>
            <a:ln w="114300" cap="flat" cmpd="sng">
              <a:solidFill>
                <a:srgbClr val="182A2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ru-RU" sz="1200" dirty="0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хора с </a:t>
              </a:r>
              <a:r>
                <a:rPr lang="ru-RU" sz="1200" dirty="0" err="1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недефинирани</a:t>
              </a:r>
              <a:r>
                <a:rPr lang="ru-RU" sz="1200" dirty="0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</a:t>
              </a:r>
              <a:r>
                <a:rPr lang="ru-RU" sz="1200" dirty="0" err="1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професионални</a:t>
              </a:r>
              <a:r>
                <a:rPr lang="ru-RU" sz="1200" dirty="0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</a:t>
              </a:r>
              <a:r>
                <a:rPr lang="ru-RU" sz="1200" dirty="0" err="1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интереси</a:t>
              </a:r>
              <a:r>
                <a:rPr lang="ru-RU" sz="1200" dirty="0">
                  <a:solidFill>
                    <a:schemeClr val="bg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</a:t>
              </a:r>
            </a:p>
            <a:p>
              <a:pPr lvl="0" algn="ctr"/>
              <a:endParaRPr lang="bg-BG" dirty="0">
                <a:solidFill>
                  <a:schemeClr val="bg1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4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4BA8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Google Shape;123;p18"/>
          <p:cNvSpPr txBox="1">
            <a:spLocks noGrp="1"/>
          </p:cNvSpPr>
          <p:nvPr>
            <p:ph type="body" idx="1"/>
          </p:nvPr>
        </p:nvSpPr>
        <p:spPr>
          <a:xfrm>
            <a:off x="1164100" y="3419350"/>
            <a:ext cx="3308100" cy="15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.</a:t>
            </a:r>
            <a:endParaRPr dirty="0"/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1164100" y="1608900"/>
            <a:ext cx="6815700" cy="19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bg-BG" dirty="0">
                <a:solidFill>
                  <a:schemeClr val="bg1"/>
                </a:solidFill>
              </a:rPr>
              <a:t>Ресурси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414249" y="116331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94;p16"/>
          <p:cNvSpPr txBox="1">
            <a:spLocks noGrp="1"/>
          </p:cNvSpPr>
          <p:nvPr>
            <p:ph type="body" idx="1"/>
          </p:nvPr>
        </p:nvSpPr>
        <p:spPr>
          <a:xfrm>
            <a:off x="1164150" y="2548921"/>
            <a:ext cx="68157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база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данни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със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събития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от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културен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и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изънкултурен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аспект </a:t>
            </a:r>
          </a:p>
          <a:p>
            <a:pPr lvl="0"/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информация от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частни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клубове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по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интереси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/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хобита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</a:t>
            </a:r>
          </a:p>
          <a:p>
            <a:pPr lvl="0"/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информация от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лични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Century Gothic" pitchFamily="34" charset="0"/>
              </a:rPr>
              <a:t>инициативи</a:t>
            </a:r>
            <a:r>
              <a:rPr lang="ru-RU" dirty="0">
                <a:solidFill>
                  <a:schemeClr val="bg1"/>
                </a:solidFill>
                <a:latin typeface="Century Gothic" pitchFamily="34" charset="0"/>
              </a:rPr>
              <a:t> за личностно развитие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/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407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BAFF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Google Shape;191;p24"/>
          <p:cNvSpPr txBox="1">
            <a:spLocks noGrp="1"/>
          </p:cNvSpPr>
          <p:nvPr>
            <p:ph type="title"/>
          </p:nvPr>
        </p:nvSpPr>
        <p:spPr>
          <a:xfrm>
            <a:off x="1164100" y="1608900"/>
            <a:ext cx="6815700" cy="19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bg-BG" sz="6600" dirty="0">
                <a:solidFill>
                  <a:schemeClr val="bg1"/>
                </a:solidFill>
              </a:rPr>
              <a:t>Развитие</a:t>
            </a:r>
            <a:endParaRPr sz="6600" dirty="0">
              <a:solidFill>
                <a:schemeClr val="bg1"/>
              </a:solidFill>
            </a:endParaRPr>
          </a:p>
        </p:txBody>
      </p:sp>
      <p:grpSp>
        <p:nvGrpSpPr>
          <p:cNvPr id="34" name="Google Shape;181;p23"/>
          <p:cNvGrpSpPr/>
          <p:nvPr/>
        </p:nvGrpSpPr>
        <p:grpSpPr>
          <a:xfrm>
            <a:off x="1403648" y="1219965"/>
            <a:ext cx="363369" cy="221115"/>
            <a:chOff x="3269900" y="3064500"/>
            <a:chExt cx="432325" cy="263075"/>
          </a:xfrm>
        </p:grpSpPr>
        <p:sp>
          <p:nvSpPr>
            <p:cNvPr id="35" name="Google Shape;182;p23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83;p23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84;p23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Правоъгълник 7"/>
          <p:cNvSpPr/>
          <p:nvPr/>
        </p:nvSpPr>
        <p:spPr>
          <a:xfrm>
            <a:off x="1234066" y="3614132"/>
            <a:ext cx="672231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bg-BG" dirty="0" smtClean="0">
                <a:solidFill>
                  <a:schemeClr val="bg1"/>
                </a:solidFill>
              </a:rPr>
              <a:t>Създаване </a:t>
            </a:r>
            <a:r>
              <a:rPr lang="bg-BG" dirty="0">
                <a:solidFill>
                  <a:schemeClr val="bg1"/>
                </a:solidFill>
              </a:rPr>
              <a:t>на </a:t>
            </a:r>
            <a:r>
              <a:rPr lang="en-US" dirty="0">
                <a:solidFill>
                  <a:schemeClr val="bg1"/>
                </a:solidFill>
              </a:rPr>
              <a:t>MVP </a:t>
            </a:r>
            <a:r>
              <a:rPr lang="bg-BG" dirty="0">
                <a:solidFill>
                  <a:schemeClr val="bg1"/>
                </a:solidFill>
              </a:rPr>
              <a:t>на платформата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bg-BG" dirty="0" smtClean="0">
                <a:solidFill>
                  <a:schemeClr val="bg1"/>
                </a:solidFill>
              </a:rPr>
              <a:t>Прикрепяне </a:t>
            </a:r>
            <a:r>
              <a:rPr lang="bg-BG" dirty="0">
                <a:solidFill>
                  <a:schemeClr val="bg1"/>
                </a:solidFill>
              </a:rPr>
              <a:t>на платформата към </a:t>
            </a:r>
            <a:r>
              <a:rPr lang="en-US" dirty="0">
                <a:solidFill>
                  <a:schemeClr val="bg1"/>
                </a:solidFill>
              </a:rPr>
              <a:t>programata.bg </a:t>
            </a:r>
            <a:r>
              <a:rPr lang="bg-BG" dirty="0">
                <a:solidFill>
                  <a:schemeClr val="bg1"/>
                </a:solidFill>
              </a:rPr>
              <a:t>или подобни платформи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bg-BG" dirty="0" smtClean="0">
                <a:solidFill>
                  <a:schemeClr val="bg1"/>
                </a:solidFill>
              </a:rPr>
              <a:t>Включване </a:t>
            </a:r>
            <a:r>
              <a:rPr lang="bg-BG" dirty="0">
                <a:solidFill>
                  <a:schemeClr val="bg1"/>
                </a:solidFill>
              </a:rPr>
              <a:t>на платформата към Община София-град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nymed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134</Words>
  <Application>Microsoft Office PowerPoint</Application>
  <PresentationFormat>Презентация на цял екран (16:9)</PresentationFormat>
  <Paragraphs>44</Paragraphs>
  <Slides>11</Slides>
  <Notes>10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11</vt:i4>
      </vt:variant>
    </vt:vector>
  </HeadingPairs>
  <TitlesOfParts>
    <vt:vector size="12" baseType="lpstr">
      <vt:lpstr>Ganymede template</vt:lpstr>
      <vt:lpstr>Презентация на PowerPoint</vt:lpstr>
      <vt:lpstr>Идея.</vt:lpstr>
      <vt:lpstr>Презентация на PowerPoint</vt:lpstr>
      <vt:lpstr>Решение</vt:lpstr>
      <vt:lpstr>Кратко ДЕМО</vt:lpstr>
      <vt:lpstr>Целева група</vt:lpstr>
      <vt:lpstr>Ресурси</vt:lpstr>
      <vt:lpstr>Презентация на PowerPoint</vt:lpstr>
      <vt:lpstr>Развитие</vt:lpstr>
      <vt:lpstr>Презентация на PowerPoint</vt:lpstr>
      <vt:lpstr>Благодарим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</dc:creator>
  <cp:lastModifiedBy>Vistauser</cp:lastModifiedBy>
  <cp:revision>39</cp:revision>
  <dcterms:modified xsi:type="dcterms:W3CDTF">2018-12-02T12:10:01Z</dcterms:modified>
</cp:coreProperties>
</file>